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1" autoAdjust="0"/>
    <p:restoredTop sz="94291" autoAdjust="0"/>
  </p:normalViewPr>
  <p:slideViewPr>
    <p:cSldViewPr snapToGrid="0" snapToObjects="1">
      <p:cViewPr varScale="1">
        <p:scale>
          <a:sx n="72" d="100"/>
          <a:sy n="72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SVM</c:v>
                </c:pt>
                <c:pt idx="1">
                  <c:v>Logreg</c:v>
                </c:pt>
                <c:pt idx="2">
                  <c:v>Tree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8.3000000000000007</c:v>
                </c:pt>
                <c:pt idx="1">
                  <c:v>8.3000000000000007</c:v>
                </c:pt>
                <c:pt idx="2">
                  <c:v>8.3000000000000007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59-41DD-8D8E-E9571D7C29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9888"/>
        <c:axId val="1272768"/>
      </c:barChart>
      <c:catAx>
        <c:axId val="1269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768"/>
        <c:crosses val="autoZero"/>
        <c:auto val="1"/>
        <c:lblAlgn val="ctr"/>
        <c:lblOffset val="100"/>
        <c:noMultiLvlLbl val="0"/>
      </c:catAx>
      <c:valAx>
        <c:axId val="1272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9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08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3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0945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Alfian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Galih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Akbar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Prasetya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03/05/2024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8713" y="1732480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This is how data wrangling has been done in this project: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D830E4FD-F8DF-EC71-091D-99FBE2EF98B3}"/>
              </a:ext>
            </a:extLst>
          </p:cNvPr>
          <p:cNvSpPr/>
          <p:nvPr/>
        </p:nvSpPr>
        <p:spPr>
          <a:xfrm>
            <a:off x="3544603" y="2674792"/>
            <a:ext cx="484632" cy="180000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8496EC9-B457-3D0B-9301-AC5C4A7ABB3D}"/>
              </a:ext>
            </a:extLst>
          </p:cNvPr>
          <p:cNvSpPr/>
          <p:nvPr/>
        </p:nvSpPr>
        <p:spPr>
          <a:xfrm>
            <a:off x="820738" y="2688330"/>
            <a:ext cx="2880000" cy="1800000"/>
          </a:xfrm>
          <a:prstGeom prst="homePlate">
            <a:avLst>
              <a:gd name="adj" fmla="val 13188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Calculate the number of launches on each site</a:t>
            </a:r>
            <a:endParaRPr lang="en-ID" sz="2000" dirty="0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9CB46681-BB00-0FC3-0B6C-7F3FBBCF8B59}"/>
              </a:ext>
            </a:extLst>
          </p:cNvPr>
          <p:cNvSpPr/>
          <p:nvPr/>
        </p:nvSpPr>
        <p:spPr>
          <a:xfrm>
            <a:off x="3873100" y="2688330"/>
            <a:ext cx="2880000" cy="1800000"/>
          </a:xfrm>
          <a:prstGeom prst="chevron">
            <a:avLst>
              <a:gd name="adj" fmla="val 13189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Calculate the number and occurrence of each orbit</a:t>
            </a:r>
            <a:endParaRPr lang="en-ID" sz="20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ED6F85E-5B3F-37C4-5222-BDF2A41C7A10}"/>
              </a:ext>
            </a:extLst>
          </p:cNvPr>
          <p:cNvSpPr/>
          <p:nvPr/>
        </p:nvSpPr>
        <p:spPr>
          <a:xfrm>
            <a:off x="6925462" y="2688330"/>
            <a:ext cx="2880000" cy="1800000"/>
          </a:xfrm>
          <a:prstGeom prst="chevron">
            <a:avLst>
              <a:gd name="adj" fmla="val 12452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Calculate the number and </a:t>
            </a:r>
            <a:r>
              <a:rPr lang="en-US" sz="2000" dirty="0" err="1"/>
              <a:t>occurence</a:t>
            </a:r>
            <a:r>
              <a:rPr lang="en-US" sz="2000" dirty="0"/>
              <a:t> of mission outcome of the orbits</a:t>
            </a:r>
            <a:endParaRPr lang="en-ID" sz="2000" dirty="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8424907D-DCB9-C93B-C874-88C603D42AE0}"/>
              </a:ext>
            </a:extLst>
          </p:cNvPr>
          <p:cNvSpPr/>
          <p:nvPr/>
        </p:nvSpPr>
        <p:spPr>
          <a:xfrm>
            <a:off x="6596965" y="2687467"/>
            <a:ext cx="484632" cy="180000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In this project, we use scatterplots and bar plots to visualize the relationship between the followings pair of features: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Payload Mass vs.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Payload Mass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/>
              <a:t>Success Rate compared to each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0"/>
            <a:ext cx="10687961" cy="560466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are the following SQL Queries we will perform in this project: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of unique launch site names in the space mission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of 5 records where launch sites begin with the string 'CCA’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of total payload mass carried by boosters launched by NASA (CRS)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of average payload mass carried by booster version F9 v1.1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a ground pad's first successful landing outcome was achieved.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booster names that have success in drone ships and have payload mass greater than 4000 but less than 6000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total number successful and failed mission outcomes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booster version names which have carried the maximum payload mass. Use a subquery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5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0"/>
            <a:ext cx="9745589" cy="560466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are the following SQL Queries we will perform in this project: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9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records which display the month names, failure landing outcomes in drone ship, booster versions, and launch site for the months in the year 2015.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9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landing outcomes counts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25122"/>
            <a:ext cx="10515600" cy="52081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map objects used in this project to show some information about launching sites: 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that indicate launch sites with captions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*to indicate whether launch sites are in proximity to the Equator line and whether launch sites are in very close proximity to the coast.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Marker clusters that indicate success/failed launch records for each site on the map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*to identify which launch sites have relatively high success rates.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Lines that calculate the distances between a launch site to its proximities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To indicate whether launch sites are close to railways, highways, and coastline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To indicate whether launch sites are keeping a certain distance away from cities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available contents 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for this research: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showing the total launches by certain sites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graph showing the relationship between Outcome and Payload Mass (Kg) for the different booster versions.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0504"/>
            <a:ext cx="10083520" cy="462645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how predictive analysis has been done in this research: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the data loaded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pandas, then transformed and split them into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different machine learning models and tune with different hyperparameters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was used as the metric for the model, then it was improved using feature engineering and algorithm tuning.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is considered as the best-performing classification model for this research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17983"/>
            <a:ext cx="8938979" cy="46075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the exploratory data analysis results we conclude: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used 4 different launch sites to launch falcon 9;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launches were done by Space X itself and NASA;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F9 v1.1 booster is 2,928 kg;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outcome happened in 2015, which was five year after the first launch;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Falcon 9 booster versions that were successful at landing in drone ships had payloads above the average;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mission outcomes were successful;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failed landings in drone ships from two booster versions in 2015, which are: F9 v1.1 B1012 and F9 v1.1 B1015;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performance of landing outcomes became as better each year. 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7741" y="3735835"/>
            <a:ext cx="1122014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a scatter plot that shows the total number of flight number of each launch site with additional information of the outcome of each launch (color)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shows that CCAFS SLC 40 is the most commonly used launch site in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Success rate for each launch site will be shown later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CAAE8-0815-4DFC-312C-FB3A96B8B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2" y="1394847"/>
            <a:ext cx="11840155" cy="23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85005" y="3669632"/>
            <a:ext cx="10687961" cy="28996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a scatter plot that show a relationship between rocket’s payload mass and launch site with additional information of the outcome of each launch (color)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VAFB-SLC  launch site there are no  rockets  launched for heavy pay load mass (greater than 10000).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Success rate for each launch site will be shown later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91E81-3629-8434-ECCD-9FB6630F1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20" y="1332130"/>
            <a:ext cx="11929159" cy="23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1379"/>
            <a:ext cx="4770980" cy="42423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have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showing the success rate of each orbit type (with additional information of the success probability for each orbits).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orbit ES-L1, GEO, HEO, and SSO, each has 100% success rate on their launch.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09099-9065-D5DC-1FA0-39364795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9236"/>
            <a:ext cx="5954973" cy="45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33015"/>
            <a:ext cx="5325989" cy="44483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have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that shows relationship between flight numbers and Orbit types with additional information of the outcome of each launch (color).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appears related to the number of flights; on the other hand, 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4A390-7E05-1484-D22D-AC89F7B3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11" y="1358323"/>
            <a:ext cx="52101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46913"/>
            <a:ext cx="4143183" cy="41220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point shows the relationship between payload mass and orbit types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Polar, LEO, and ISS.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 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381F5-E911-AD4A-22E1-11F55C294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44" y="1358323"/>
            <a:ext cx="5666735" cy="50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line chart shows yearly average launch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observe that the success rate since 2013 kept increasing till 2017 (stable in 2014) and after 2015, it started increasing.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68282-E7AA-C365-14DA-07208148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371599"/>
            <a:ext cx="5777502" cy="456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3106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launch site names, which are: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FEE911-543A-8EF8-265E-74DE9B533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945678"/>
              </p:ext>
            </p:extLst>
          </p:nvPr>
        </p:nvGraphicFramePr>
        <p:xfrm>
          <a:off x="1002024" y="2649339"/>
          <a:ext cx="3078657" cy="270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657">
                  <a:extLst>
                    <a:ext uri="{9D8B030D-6E8A-4147-A177-3AD203B41FA5}">
                      <a16:colId xmlns:a16="http://schemas.microsoft.com/office/drawing/2014/main" val="859234173"/>
                    </a:ext>
                  </a:extLst>
                </a:gridCol>
              </a:tblGrid>
              <a:tr h="540782">
                <a:tc>
                  <a:txBody>
                    <a:bodyPr/>
                    <a:lstStyle/>
                    <a:p>
                      <a:pPr algn="ctr" fontAlgn="ctr"/>
                      <a:r>
                        <a:rPr lang="en-ID" dirty="0" err="1">
                          <a:effectLst/>
                        </a:rPr>
                        <a:t>Launch_Site</a:t>
                      </a:r>
                      <a:endParaRPr lang="en-ID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39533177"/>
                  </a:ext>
                </a:extLst>
              </a:tr>
              <a:tr h="540782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11368452"/>
                  </a:ext>
                </a:extLst>
              </a:tr>
              <a:tr h="540782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VAFB SLC-4E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580915860"/>
                  </a:ext>
                </a:extLst>
              </a:tr>
              <a:tr h="540782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KSC LC-39A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69628335"/>
                  </a:ext>
                </a:extLst>
              </a:tr>
              <a:tr h="540782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CCAFS SLC-40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96777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35161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5 examples of records where launch sites begin with `CCA`: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45A29A-9F04-BCD7-D99E-3C139E9FD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97122"/>
              </p:ext>
            </p:extLst>
          </p:nvPr>
        </p:nvGraphicFramePr>
        <p:xfrm>
          <a:off x="1162170" y="2964527"/>
          <a:ext cx="25672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296">
                  <a:extLst>
                    <a:ext uri="{9D8B030D-6E8A-4147-A177-3AD203B41FA5}">
                      <a16:colId xmlns:a16="http://schemas.microsoft.com/office/drawing/2014/main" val="2906217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D" dirty="0" err="1">
                          <a:effectLst/>
                        </a:rPr>
                        <a:t>Launch_Site</a:t>
                      </a:r>
                      <a:endParaRPr lang="en-ID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76996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6647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21736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698467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6222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6538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36154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total payload carried by boosters from NASA: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800A93-FF9D-6F64-910C-873C0CD60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516229"/>
              </p:ext>
            </p:extLst>
          </p:nvPr>
        </p:nvGraphicFramePr>
        <p:xfrm>
          <a:off x="932596" y="2684944"/>
          <a:ext cx="39396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9655">
                  <a:extLst>
                    <a:ext uri="{9D8B030D-6E8A-4147-A177-3AD203B41FA5}">
                      <a16:colId xmlns:a16="http://schemas.microsoft.com/office/drawing/2014/main" val="2916512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D" dirty="0">
                          <a:effectLst/>
                        </a:rPr>
                        <a:t>SUM(PAYLOAD_MASS__KG_)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0474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45596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5210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0299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average payload mass carried by booster version F9 v1.1: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51BF3E-292C-3778-EE1E-C7AA8558E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656646"/>
              </p:ext>
            </p:extLst>
          </p:nvPr>
        </p:nvGraphicFramePr>
        <p:xfrm>
          <a:off x="1008845" y="2690732"/>
          <a:ext cx="433425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253">
                  <a:extLst>
                    <a:ext uri="{9D8B030D-6E8A-4147-A177-3AD203B41FA5}">
                      <a16:colId xmlns:a16="http://schemas.microsoft.com/office/drawing/2014/main" val="3656356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D" dirty="0">
                          <a:effectLst/>
                        </a:rPr>
                        <a:t>AVG(PAYLOAD_MASS__KG_)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75801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2928.4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3576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1431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According to the data, the first successful landing outcome on ground pad was on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22 Desember 2015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7601A9-FD39-9293-18AB-CA7E9E1A6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89661"/>
              </p:ext>
            </p:extLst>
          </p:nvPr>
        </p:nvGraphicFramePr>
        <p:xfrm>
          <a:off x="1022067" y="3058160"/>
          <a:ext cx="3741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1002">
                  <a:extLst>
                    <a:ext uri="{9D8B030D-6E8A-4147-A177-3AD203B41FA5}">
                      <a16:colId xmlns:a16="http://schemas.microsoft.com/office/drawing/2014/main" val="3207350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D" dirty="0">
                          <a:effectLst/>
                        </a:rPr>
                        <a:t>MIN(DATE)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6226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2015-12-22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40563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362555" y="1399511"/>
            <a:ext cx="10636749" cy="4626062"/>
          </a:xfrm>
          <a:prstGeom prst="rect">
            <a:avLst/>
          </a:prstGeom>
        </p:spPr>
        <p:txBody>
          <a:bodyPr lIns="91440" tIns="45720" rIns="91440" bIns="45720" numCol="2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3354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is a list of boosters which have successfully landed on drone ship and had payload mass greater than 4000 but less than 6000: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F408AF-B4B1-2D9A-142D-C594AE170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86673"/>
              </p:ext>
            </p:extLst>
          </p:nvPr>
        </p:nvGraphicFramePr>
        <p:xfrm>
          <a:off x="1035713" y="262953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441789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D" dirty="0" err="1">
                          <a:effectLst/>
                        </a:rPr>
                        <a:t>Booster_Version</a:t>
                      </a:r>
                      <a:endParaRPr lang="en-ID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27852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4396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4969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74567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90666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74248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total number of successful and failure mission outcomes: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4CAECE1-4082-0C63-4A16-A915D3B25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143095"/>
              </p:ext>
            </p:extLst>
          </p:nvPr>
        </p:nvGraphicFramePr>
        <p:xfrm>
          <a:off x="770010" y="233247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589714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09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D" dirty="0" err="1">
                          <a:effectLst/>
                        </a:rPr>
                        <a:t>Mission_Outcome</a:t>
                      </a:r>
                      <a:endParaRPr lang="en-ID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dirty="0">
                          <a:effectLst/>
                        </a:rPr>
                        <a:t>count(*)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2799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Failure (in flight)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8559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effectLst/>
                        </a:rPr>
                        <a:t>99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732634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Success (payload status unclear)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79354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3783" y="1425322"/>
            <a:ext cx="593104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a list the names of the booster which have carried the maximum payload mass: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2B08B0-FFF3-B341-8577-284513A4D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75967"/>
              </p:ext>
            </p:extLst>
          </p:nvPr>
        </p:nvGraphicFramePr>
        <p:xfrm>
          <a:off x="6708469" y="1345807"/>
          <a:ext cx="274320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1">
                  <a:extLst>
                    <a:ext uri="{9D8B030D-6E8A-4147-A177-3AD203B41FA5}">
                      <a16:colId xmlns:a16="http://schemas.microsoft.com/office/drawing/2014/main" val="1335885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D" dirty="0" err="1">
                          <a:effectLst/>
                        </a:rPr>
                        <a:t>Booster_Version</a:t>
                      </a:r>
                      <a:endParaRPr lang="en-ID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6098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B5 B1048.4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735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B5 B1049.4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72594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F9 B5 B1051.3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1228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B5 B1056.4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087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B5 B1048.5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1993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B5 B1051.4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044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B5 B1049.5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53655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B5 B1060.2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74100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B5 B1058.3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8353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B5 B1051.6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46930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F9 B5 B1060.3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6104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F9 B5 B1049.7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22909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is a list the failed landing outcomes in drone ship, their booster versions, and launch site names for in year 2015: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35BB4B-7D85-2061-E303-6796611ED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14863"/>
              </p:ext>
            </p:extLst>
          </p:nvPr>
        </p:nvGraphicFramePr>
        <p:xfrm>
          <a:off x="1056613" y="2619205"/>
          <a:ext cx="681814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778">
                  <a:extLst>
                    <a:ext uri="{9D8B030D-6E8A-4147-A177-3AD203B41FA5}">
                      <a16:colId xmlns:a16="http://schemas.microsoft.com/office/drawing/2014/main" val="4197512186"/>
                    </a:ext>
                  </a:extLst>
                </a:gridCol>
                <a:gridCol w="2129051">
                  <a:extLst>
                    <a:ext uri="{9D8B030D-6E8A-4147-A177-3AD203B41FA5}">
                      <a16:colId xmlns:a16="http://schemas.microsoft.com/office/drawing/2014/main" val="2338716164"/>
                    </a:ext>
                  </a:extLst>
                </a:gridCol>
                <a:gridCol w="1760561">
                  <a:extLst>
                    <a:ext uri="{9D8B030D-6E8A-4147-A177-3AD203B41FA5}">
                      <a16:colId xmlns:a16="http://schemas.microsoft.com/office/drawing/2014/main" val="1213417205"/>
                    </a:ext>
                  </a:extLst>
                </a:gridCol>
                <a:gridCol w="2101755">
                  <a:extLst>
                    <a:ext uri="{9D8B030D-6E8A-4147-A177-3AD203B41FA5}">
                      <a16:colId xmlns:a16="http://schemas.microsoft.com/office/drawing/2014/main" val="1619539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D" dirty="0">
                          <a:effectLst/>
                        </a:rPr>
                        <a:t>Month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>
                          <a:effectLst/>
                        </a:rPr>
                        <a:t>Booster_Version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dirty="0" err="1">
                          <a:effectLst/>
                        </a:rPr>
                        <a:t>Launch_Site</a:t>
                      </a:r>
                      <a:endParaRPr lang="en-ID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74257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D" dirty="0">
                          <a:effectLst/>
                        </a:rPr>
                        <a:t>01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F9 v1.1 B1012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91472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D" dirty="0">
                          <a:effectLst/>
                        </a:rPr>
                        <a:t>04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F9 v1.1 B1015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601919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64815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is a count summary of landing outcomes (such as Failure (drone ship) or Success (ground pad)) between the date 2010-06-04 and 2017-03-20, in descending order: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6A8E38-7E23-369B-7F9C-25DCA690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490482"/>
              </p:ext>
            </p:extLst>
          </p:nvPr>
        </p:nvGraphicFramePr>
        <p:xfrm>
          <a:off x="5689602" y="1887856"/>
          <a:ext cx="32087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392">
                  <a:extLst>
                    <a:ext uri="{9D8B030D-6E8A-4147-A177-3AD203B41FA5}">
                      <a16:colId xmlns:a16="http://schemas.microsoft.com/office/drawing/2014/main" val="878520553"/>
                    </a:ext>
                  </a:extLst>
                </a:gridCol>
                <a:gridCol w="796348">
                  <a:extLst>
                    <a:ext uri="{9D8B030D-6E8A-4147-A177-3AD203B41FA5}">
                      <a16:colId xmlns:a16="http://schemas.microsoft.com/office/drawing/2014/main" val="3965339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ID" dirty="0" err="1">
                          <a:effectLst/>
                        </a:rPr>
                        <a:t>Landing_Outcome</a:t>
                      </a:r>
                      <a:endParaRPr lang="en-ID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D" dirty="0">
                          <a:effectLst/>
                        </a:rPr>
                        <a:t>Count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93724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dirty="0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46064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dirty="0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64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45216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67679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666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91661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8586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012877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2915" y="1674235"/>
            <a:ext cx="359344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SpaceX launch sites are in the USA in the coastline of Florida and California.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sites’ location markers on a global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4B32CE-6184-583E-FDF2-0F38C4EB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842" y="1497688"/>
            <a:ext cx="7844589" cy="398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16764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7381" y="1283189"/>
            <a:ext cx="648405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Here are color-labeled launch outcomes from the launch site in Florida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color-labeled launch outcomes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154BF7A7-673B-1FC4-5003-594BA52DE570}"/>
              </a:ext>
            </a:extLst>
          </p:cNvPr>
          <p:cNvSpPr txBox="1">
            <a:spLocks/>
          </p:cNvSpPr>
          <p:nvPr/>
        </p:nvSpPr>
        <p:spPr>
          <a:xfrm>
            <a:off x="7338191" y="1253152"/>
            <a:ext cx="4716379" cy="36715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Here are color-labeled launch outcomes from the launch site in California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B60122F-E95F-2D23-C981-870E77AC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993889"/>
              </p:ext>
            </p:extLst>
          </p:nvPr>
        </p:nvGraphicFramePr>
        <p:xfrm>
          <a:off x="157381" y="2390439"/>
          <a:ext cx="11531735" cy="3831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930">
                  <a:extLst>
                    <a:ext uri="{9D8B030D-6E8A-4147-A177-3AD203B41FA5}">
                      <a16:colId xmlns:a16="http://schemas.microsoft.com/office/drawing/2014/main" val="1590672406"/>
                    </a:ext>
                  </a:extLst>
                </a:gridCol>
                <a:gridCol w="2611930">
                  <a:extLst>
                    <a:ext uri="{9D8B030D-6E8A-4147-A177-3AD203B41FA5}">
                      <a16:colId xmlns:a16="http://schemas.microsoft.com/office/drawing/2014/main" val="625615827"/>
                    </a:ext>
                  </a:extLst>
                </a:gridCol>
                <a:gridCol w="2611930">
                  <a:extLst>
                    <a:ext uri="{9D8B030D-6E8A-4147-A177-3AD203B41FA5}">
                      <a16:colId xmlns:a16="http://schemas.microsoft.com/office/drawing/2014/main" val="2138870718"/>
                    </a:ext>
                  </a:extLst>
                </a:gridCol>
                <a:gridCol w="332682">
                  <a:extLst>
                    <a:ext uri="{9D8B030D-6E8A-4147-A177-3AD203B41FA5}">
                      <a16:colId xmlns:a16="http://schemas.microsoft.com/office/drawing/2014/main" val="2032282067"/>
                    </a:ext>
                  </a:extLst>
                </a:gridCol>
                <a:gridCol w="3363263">
                  <a:extLst>
                    <a:ext uri="{9D8B030D-6E8A-4147-A177-3AD203B41FA5}">
                      <a16:colId xmlns:a16="http://schemas.microsoft.com/office/drawing/2014/main" val="2296993010"/>
                    </a:ext>
                  </a:extLst>
                </a:gridCol>
              </a:tblGrid>
              <a:tr h="870930">
                <a:tc>
                  <a:txBody>
                    <a:bodyPr/>
                    <a:lstStyle/>
                    <a:p>
                      <a:r>
                        <a:rPr lang="en-ID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KSC LC-39A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3200" b="0" dirty="0"/>
                        <a:t>CCAFS LC-40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3200" b="0" dirty="0"/>
                        <a:t>CCAFS SLC-40</a:t>
                      </a:r>
                    </a:p>
                    <a:p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3200" b="0" dirty="0"/>
                        <a:t>VAFB SLC-4E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763036"/>
                  </a:ext>
                </a:extLst>
              </a:tr>
              <a:tr h="2764203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673630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3999C37-2637-9065-D347-790F0BD7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4" y="3429000"/>
            <a:ext cx="2580706" cy="25965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8CAF8B-30E1-A4FD-81A8-83108455E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12" t="345" r="16755" b="-345"/>
          <a:stretch/>
        </p:blipFill>
        <p:spPr>
          <a:xfrm>
            <a:off x="2770372" y="3429000"/>
            <a:ext cx="2580706" cy="2792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C564C8-9356-97D6-7AFE-B9B5FC9B6A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16" r="12447"/>
          <a:stretch/>
        </p:blipFill>
        <p:spPr>
          <a:xfrm>
            <a:off x="5395277" y="3440255"/>
            <a:ext cx="2580707" cy="27920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87F801-C46D-8F56-8268-62EB6D2658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01"/>
          <a:stretch/>
        </p:blipFill>
        <p:spPr>
          <a:xfrm>
            <a:off x="8359237" y="3440255"/>
            <a:ext cx="3329879" cy="27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71588"/>
            <a:ext cx="8597827" cy="549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ideal conditions for a launch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Ideal Sites for Launch Sites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DB1FBC-8EEA-6176-7E1B-B956A6C16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872834"/>
              </p:ext>
            </p:extLst>
          </p:nvPr>
        </p:nvGraphicFramePr>
        <p:xfrm>
          <a:off x="251325" y="1822152"/>
          <a:ext cx="11796296" cy="417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074">
                  <a:extLst>
                    <a:ext uri="{9D8B030D-6E8A-4147-A177-3AD203B41FA5}">
                      <a16:colId xmlns:a16="http://schemas.microsoft.com/office/drawing/2014/main" val="2966374922"/>
                    </a:ext>
                  </a:extLst>
                </a:gridCol>
                <a:gridCol w="2949074">
                  <a:extLst>
                    <a:ext uri="{9D8B030D-6E8A-4147-A177-3AD203B41FA5}">
                      <a16:colId xmlns:a16="http://schemas.microsoft.com/office/drawing/2014/main" val="3776504491"/>
                    </a:ext>
                  </a:extLst>
                </a:gridCol>
                <a:gridCol w="2949074">
                  <a:extLst>
                    <a:ext uri="{9D8B030D-6E8A-4147-A177-3AD203B41FA5}">
                      <a16:colId xmlns:a16="http://schemas.microsoft.com/office/drawing/2014/main" val="900744782"/>
                    </a:ext>
                  </a:extLst>
                </a:gridCol>
                <a:gridCol w="2949074">
                  <a:extLst>
                    <a:ext uri="{9D8B030D-6E8A-4147-A177-3AD203B41FA5}">
                      <a16:colId xmlns:a16="http://schemas.microsoft.com/office/drawing/2014/main" val="3569847178"/>
                    </a:ext>
                  </a:extLst>
                </a:gridCol>
              </a:tblGrid>
              <a:tr h="949404">
                <a:tc>
                  <a:txBody>
                    <a:bodyPr/>
                    <a:lstStyle/>
                    <a:p>
                      <a:r>
                        <a:rPr lang="en-US" sz="2400" dirty="0"/>
                        <a:t>Away from cities (51,55 km from Melbourne City, US)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 a coastline (0,33 km from nearby coastline)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 a highway (accessible highway,  easy supply)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Accessible nearby railroad (easy supply)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473492"/>
                  </a:ext>
                </a:extLst>
              </a:tr>
              <a:tr h="298756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55903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DFFF523-43B6-883E-7B16-E9F79A6AD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37"/>
          <a:stretch/>
        </p:blipFill>
        <p:spPr>
          <a:xfrm>
            <a:off x="379662" y="3069531"/>
            <a:ext cx="2812717" cy="2928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175EBD-F585-E4B7-91C0-668F1289C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37" r="13383" b="-137"/>
          <a:stretch/>
        </p:blipFill>
        <p:spPr>
          <a:xfrm>
            <a:off x="3245852" y="3064010"/>
            <a:ext cx="2903621" cy="2934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811A9E-8AB8-FFEF-DEA4-5AEBAA5D0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40" b="10177"/>
          <a:stretch/>
        </p:blipFill>
        <p:spPr>
          <a:xfrm>
            <a:off x="6186906" y="3064011"/>
            <a:ext cx="2930336" cy="2934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A0D4D2-F275-D48F-D8F1-4C0BCF0B64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47" t="925" r="34041" b="-925"/>
          <a:stretch/>
        </p:blipFill>
        <p:spPr>
          <a:xfrm>
            <a:off x="9143999" y="3064010"/>
            <a:ext cx="2903621" cy="29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13817"/>
            <a:ext cx="10530114" cy="4611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Space X’s advertisement on its website, the Falcon 9 rocket launches cost 62 million dollars while other providers cost upward of 165 million dollars each. These savings are because Space X reused the previous stage. If we can determine whether the first stage will land, we can predict the approximate cost of a launch. This information can be used for any alternate company that wants to compete Space X. Thus, the goal of this research is to create a machine-learning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count for all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BE8BC-F46F-529D-2096-A7EB6E3DE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6" t="6158" r="1191" b="16825"/>
          <a:stretch/>
        </p:blipFill>
        <p:spPr>
          <a:xfrm>
            <a:off x="661392" y="1350380"/>
            <a:ext cx="10869216" cy="330113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898700"/>
            <a:ext cx="9745589" cy="11268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pie chart shows the percentage of total success count for all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launch came from KSL LC-39A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8439" y="4738534"/>
            <a:ext cx="10879533" cy="204233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pie chart shows a launch site with the highest launch success ratio (KSC LC 39A)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More than ¾ of its total launches are successful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5A8A8-1B9C-8373-0075-85E7F1AAD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" t="6754" b="15740"/>
          <a:stretch/>
        </p:blipFill>
        <p:spPr>
          <a:xfrm>
            <a:off x="770011" y="1386667"/>
            <a:ext cx="10759635" cy="322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Count Compared with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8837" y="5189137"/>
            <a:ext cx="10414662" cy="1037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most successes came from FT Booster version and the most successful launch’s payload mass ranged between 2k kg and 7k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BE7FD-CBAC-3F31-2D0E-2EDAB90DD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" t="6881" b="6338"/>
          <a:stretch/>
        </p:blipFill>
        <p:spPr>
          <a:xfrm>
            <a:off x="453250" y="1278621"/>
            <a:ext cx="11285500" cy="37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521358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3270B92-5AE6-29C0-279A-7E18F7FB5A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943355"/>
              </p:ext>
            </p:extLst>
          </p:nvPr>
        </p:nvGraphicFramePr>
        <p:xfrm>
          <a:off x="5291368" y="1575310"/>
          <a:ext cx="6846807" cy="4274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493336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confusion matrix of the best-performing model with an explanation which is KNN method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the classifier is able to distinguish between different classes.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F27EC-2A27-2D20-B3BB-67EADC96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0" y="1399223"/>
            <a:ext cx="5412727" cy="46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8979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research above, we can conclude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amount at a launch site, the better the success rate of a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Launch success rate increased from 2013 to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latin typeface="Abadi" panose="020B0604020104020204" pitchFamily="34" charset="0"/>
              </a:rPr>
              <a:t>ES-L1, GEO, HEO, SSO, and VLEO had the most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compared to other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KNN Method is the best machine-learning algorithm for this research.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298866" y="1224720"/>
            <a:ext cx="11594268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collected from 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(https://api.spacexdata.com/v4/rockets/) and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from Wikipedia, using web scraping (https://en.wikipedia.org/wiki/List_of_Falcon/_9/_and_Falcon_Heavy_launches),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by creating a landing outcome label based on outcome data after summarizing and analyzing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0891" y="1386204"/>
            <a:ext cx="10850217" cy="28757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next slides, we will explain how we collect the data we use to do the research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from </a:t>
            </a:r>
            <a:r>
              <a:rPr lang="en-GB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GB" sz="2400" dirty="0"/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GB" sz="2000" dirty="0">
                <a:latin typeface="Abadi" panose="020B0604020104020204" pitchFamily="34" charset="0"/>
              </a:rPr>
              <a:t>(https://api.spacexdata.com/v4/rockets/) and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GB" sz="2000" dirty="0">
                <a:latin typeface="Abadi" panose="020B0604020104020204" pitchFamily="34" charset="0"/>
              </a:rPr>
              <a:t>from Wikipedia (https://en.wikipedia.org/wiki/List_of_Falcon/_9/_and_Falcon_Heavy_launches),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000" dirty="0">
                <a:latin typeface="Abadi" panose="020B0604020104020204" pitchFamily="34" charset="0"/>
              </a:rPr>
              <a:t>using web scraping techniques.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10125558" cy="23991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is how data collection has been done in this project: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642449B1-2807-3E4C-D47E-59A5A065E8C8}"/>
              </a:ext>
            </a:extLst>
          </p:cNvPr>
          <p:cNvSpPr/>
          <p:nvPr/>
        </p:nvSpPr>
        <p:spPr>
          <a:xfrm>
            <a:off x="3544603" y="2674792"/>
            <a:ext cx="484632" cy="180000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C2538EDC-D50C-DE29-94DF-21696D6AA128}"/>
              </a:ext>
            </a:extLst>
          </p:cNvPr>
          <p:cNvSpPr/>
          <p:nvPr/>
        </p:nvSpPr>
        <p:spPr>
          <a:xfrm>
            <a:off x="820738" y="2688330"/>
            <a:ext cx="2880000" cy="1800000"/>
          </a:xfrm>
          <a:prstGeom prst="homePlate">
            <a:avLst>
              <a:gd name="adj" fmla="val 13188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Request and parse the SpaceX launch data</a:t>
            </a:r>
            <a:endParaRPr lang="en-ID" sz="2000" dirty="0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17706C7-FB75-006E-8A11-4B81DFF76C1D}"/>
              </a:ext>
            </a:extLst>
          </p:cNvPr>
          <p:cNvSpPr/>
          <p:nvPr/>
        </p:nvSpPr>
        <p:spPr>
          <a:xfrm>
            <a:off x="3873100" y="2688330"/>
            <a:ext cx="2880000" cy="1800000"/>
          </a:xfrm>
          <a:prstGeom prst="chevron">
            <a:avLst>
              <a:gd name="adj" fmla="val 13189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Filter the data frame to only include Falcon 9 launches</a:t>
            </a:r>
            <a:endParaRPr lang="en-ID" sz="2000" dirty="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BFF626C1-A7FA-7327-F609-9D0D6B102CA7}"/>
              </a:ext>
            </a:extLst>
          </p:cNvPr>
          <p:cNvSpPr/>
          <p:nvPr/>
        </p:nvSpPr>
        <p:spPr>
          <a:xfrm>
            <a:off x="6925462" y="2688330"/>
            <a:ext cx="2880000" cy="1800000"/>
          </a:xfrm>
          <a:prstGeom prst="chevron">
            <a:avLst>
              <a:gd name="adj" fmla="val 12452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Deal with the missing values</a:t>
            </a:r>
            <a:endParaRPr lang="en-ID" sz="20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BFD0C4C-AD98-5FA0-52FE-499F2427CEE5}"/>
              </a:ext>
            </a:extLst>
          </p:cNvPr>
          <p:cNvSpPr/>
          <p:nvPr/>
        </p:nvSpPr>
        <p:spPr>
          <a:xfrm>
            <a:off x="6596965" y="2687467"/>
            <a:ext cx="484632" cy="180000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29970"/>
            <a:ext cx="10272335" cy="138484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2400" dirty="0"/>
              <a:t>This is how web scraping has been done in this project: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27778F93-4F60-CAE5-6EC6-0A2C317F8FC8}"/>
              </a:ext>
            </a:extLst>
          </p:cNvPr>
          <p:cNvSpPr/>
          <p:nvPr/>
        </p:nvSpPr>
        <p:spPr>
          <a:xfrm>
            <a:off x="3544603" y="2674792"/>
            <a:ext cx="484632" cy="180000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6851495D-5717-CB2E-1A3C-1A4DD9210005}"/>
              </a:ext>
            </a:extLst>
          </p:cNvPr>
          <p:cNvSpPr/>
          <p:nvPr/>
        </p:nvSpPr>
        <p:spPr>
          <a:xfrm>
            <a:off x="820738" y="2688330"/>
            <a:ext cx="2880000" cy="1800000"/>
          </a:xfrm>
          <a:prstGeom prst="homePlate">
            <a:avLst>
              <a:gd name="adj" fmla="val 13188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Request the Falcon9 Launch Wiki page from its URL</a:t>
            </a:r>
            <a:endParaRPr lang="en-ID" sz="2000" dirty="0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3DD8954-AA7B-6CE2-4204-B55D1FB884BA}"/>
              </a:ext>
            </a:extLst>
          </p:cNvPr>
          <p:cNvSpPr/>
          <p:nvPr/>
        </p:nvSpPr>
        <p:spPr>
          <a:xfrm>
            <a:off x="3873100" y="2688330"/>
            <a:ext cx="2880000" cy="1800000"/>
          </a:xfrm>
          <a:prstGeom prst="chevron">
            <a:avLst>
              <a:gd name="adj" fmla="val 13189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Extract all column/variable names from the HTML table header</a:t>
            </a:r>
            <a:endParaRPr lang="en-ID" sz="2000" dirty="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9DD4699F-041E-A22E-5569-4B13AAF7F5A4}"/>
              </a:ext>
            </a:extLst>
          </p:cNvPr>
          <p:cNvSpPr/>
          <p:nvPr/>
        </p:nvSpPr>
        <p:spPr>
          <a:xfrm>
            <a:off x="6925462" y="2688330"/>
            <a:ext cx="2880000" cy="1800000"/>
          </a:xfrm>
          <a:prstGeom prst="chevron">
            <a:avLst>
              <a:gd name="adj" fmla="val 12452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a data frame by parsing the launch HTML tables</a:t>
            </a:r>
            <a:endParaRPr lang="en-ID" sz="20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0D623FC1-788A-7682-8D7A-7E642D986F31}"/>
              </a:ext>
            </a:extLst>
          </p:cNvPr>
          <p:cNvSpPr/>
          <p:nvPr/>
        </p:nvSpPr>
        <p:spPr>
          <a:xfrm>
            <a:off x="6596965" y="2687467"/>
            <a:ext cx="484632" cy="1800000"/>
          </a:xfrm>
          <a:prstGeom prst="chevr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2168</TotalTime>
  <Words>2383</Words>
  <Application>Microsoft Office PowerPoint</Application>
  <PresentationFormat>Widescreen</PresentationFormat>
  <Paragraphs>323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Courier New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ASUS</cp:lastModifiedBy>
  <cp:revision>213</cp:revision>
  <dcterms:created xsi:type="dcterms:W3CDTF">2021-04-29T18:58:34Z</dcterms:created>
  <dcterms:modified xsi:type="dcterms:W3CDTF">2024-05-06T14:52:47Z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